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A81C8-23E1-4B24-B425-147D25F51679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E2C3A-3EC1-4D36-B38F-88E834DA61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9964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(General der deutschen Schutztruppe)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0E2C3A-3EC1-4D36-B38F-88E834DA61B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367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winkliges Dreiec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grpSp>
        <p:nvGrpSpPr>
          <p:cNvPr id="2" name="Gruppieren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ihand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ihand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ihand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Gerade Verbindung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Eingekerbter Richtungspfei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Eingekerbter Richtungspfei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ihand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winkliges Dreiec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Gerade Verbindung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ingekerbter Richtungspfei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Eingekerbter Richtungspfei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ihand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ihand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winkliges Dreiec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Gerade Verbindung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1AECD32-E859-4E0C-B378-5D0C50A107FA}" type="datetimeFigureOut">
              <a:rPr lang="de-DE" smtClean="0"/>
              <a:t>11.05.2016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DC82C72-FFDA-4928-A2DE-F3C63430B9C9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.thumbs.canstockphoto.com/canstock4129883.jpg" TargetMode="External"/><Relationship Id="rId2" Type="http://schemas.openxmlformats.org/officeDocument/2006/relationships/hyperlink" Target="http://www.bpb.de/internationales/afrika/afrika/58870/deutschland-in-afrika?p=al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utefrage.net/frage/was-sind-die-folgen-des-kolonialismus-in-afrika" TargetMode="External"/><Relationship Id="rId4" Type="http://schemas.openxmlformats.org/officeDocument/2006/relationships/hyperlink" Target="https://de.wikipedia.org/wiki/Kolonialism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Deutscher Imperialismus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Deutsch-Südwestafrika als Beispiel deutscher Kolonialherrschaft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547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e-DE" dirty="0" smtClean="0"/>
              <a:t>Was ist der Kolonialismus?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Folgen des Kolonialismus</a:t>
            </a:r>
          </a:p>
          <a:p>
            <a:pPr>
              <a:lnSpc>
                <a:spcPct val="150000"/>
              </a:lnSpc>
            </a:pPr>
            <a:r>
              <a:rPr lang="de-DE" dirty="0"/>
              <a:t>Das Schutzabkommen mit Bethanien</a:t>
            </a:r>
            <a:endParaRPr lang="de-DE" dirty="0" smtClean="0"/>
          </a:p>
          <a:p>
            <a:pPr>
              <a:lnSpc>
                <a:spcPct val="150000"/>
              </a:lnSpc>
            </a:pPr>
            <a:r>
              <a:rPr lang="de-DE" dirty="0" smtClean="0"/>
              <a:t>„Der Vernichtungsbefehl“</a:t>
            </a:r>
          </a:p>
          <a:p>
            <a:pPr>
              <a:lnSpc>
                <a:spcPct val="150000"/>
              </a:lnSpc>
            </a:pPr>
            <a:r>
              <a:rPr lang="de-DE" dirty="0" smtClean="0"/>
              <a:t>Quellen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Inhaltsverzeichnis: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846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b="1" dirty="0" smtClean="0"/>
              <a:t>Politik eines Staates, ausgerichtet auf</a:t>
            </a:r>
            <a:r>
              <a:rPr lang="de-DE" dirty="0" smtClean="0"/>
              <a:t>:</a:t>
            </a:r>
          </a:p>
          <a:p>
            <a:pPr lvl="1"/>
            <a:r>
              <a:rPr lang="de-DE" dirty="0" smtClean="0"/>
              <a:t>Erwerb und</a:t>
            </a:r>
          </a:p>
          <a:p>
            <a:pPr lvl="1"/>
            <a:r>
              <a:rPr lang="de-DE" dirty="0" smtClean="0"/>
              <a:t>Aufbau von Kolonien</a:t>
            </a:r>
          </a:p>
          <a:p>
            <a:pPr lvl="1"/>
            <a:r>
              <a:rPr lang="de-DE" dirty="0" smtClean="0"/>
              <a:t>Außerhalb des Staatsgebiets</a:t>
            </a:r>
          </a:p>
          <a:p>
            <a:pPr lvl="1"/>
            <a:endParaRPr lang="de-DE" dirty="0" smtClean="0"/>
          </a:p>
          <a:p>
            <a:r>
              <a:rPr lang="de-DE" b="1" dirty="0" smtClean="0"/>
              <a:t>Besetzung von Gebieten</a:t>
            </a:r>
          </a:p>
          <a:p>
            <a:pPr lvl="1"/>
            <a:r>
              <a:rPr lang="de-DE" dirty="0" smtClean="0"/>
              <a:t>Ausbeutung von Ressourcen</a:t>
            </a:r>
          </a:p>
          <a:p>
            <a:pPr lvl="1"/>
            <a:endParaRPr lang="de-DE" dirty="0"/>
          </a:p>
          <a:p>
            <a:r>
              <a:rPr lang="de-DE" b="1" dirty="0" smtClean="0"/>
              <a:t>Ziele:</a:t>
            </a:r>
            <a:r>
              <a:rPr lang="de-DE" dirty="0" smtClean="0"/>
              <a:t> </a:t>
            </a:r>
          </a:p>
          <a:p>
            <a:pPr lvl="1"/>
            <a:r>
              <a:rPr lang="de-DE" dirty="0" smtClean="0"/>
              <a:t>Absicherung der politischen Macht</a:t>
            </a:r>
          </a:p>
          <a:p>
            <a:pPr lvl="1"/>
            <a:r>
              <a:rPr lang="de-DE" dirty="0" smtClean="0"/>
              <a:t>Entwicklung der Wirtschaft</a:t>
            </a:r>
          </a:p>
          <a:p>
            <a:pPr lvl="1"/>
            <a:r>
              <a:rPr lang="de-DE" dirty="0" smtClean="0"/>
              <a:t>Übertragung von Handelsgesellschaften</a:t>
            </a:r>
          </a:p>
          <a:p>
            <a:pPr lvl="1"/>
            <a:r>
              <a:rPr lang="de-DE" dirty="0" smtClean="0"/>
              <a:t>Aufbau einer Infrastruktur</a:t>
            </a:r>
            <a:endParaRPr lang="de-DE" dirty="0"/>
          </a:p>
          <a:p>
            <a:pPr marL="109728" indent="0">
              <a:buNone/>
            </a:pPr>
            <a:r>
              <a:rPr lang="de-DE" dirty="0"/>
              <a:t>	</a:t>
            </a:r>
            <a:endParaRPr lang="de-DE" dirty="0" smtClean="0"/>
          </a:p>
          <a:p>
            <a:endParaRPr lang="de-DE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ist der Kolonialismus?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367" y="1988840"/>
            <a:ext cx="2771800" cy="251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03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Unterdrückung der lokalen Völker</a:t>
            </a:r>
          </a:p>
          <a:p>
            <a:r>
              <a:rPr lang="de-DE" dirty="0" smtClean="0"/>
              <a:t>Instabile Herrschaftsverhältnisse</a:t>
            </a:r>
          </a:p>
          <a:p>
            <a:r>
              <a:rPr lang="de-DE" dirty="0" smtClean="0"/>
              <a:t>Völker leben in zwei verschiedenen Staaten</a:t>
            </a:r>
          </a:p>
          <a:p>
            <a:r>
              <a:rPr lang="de-DE" dirty="0" smtClean="0"/>
              <a:t>Zwangsarbeit</a:t>
            </a:r>
          </a:p>
          <a:p>
            <a:r>
              <a:rPr lang="de-DE" dirty="0"/>
              <a:t>m</a:t>
            </a:r>
            <a:r>
              <a:rPr lang="de-DE" dirty="0" smtClean="0"/>
              <a:t>ilitärische Präsenz</a:t>
            </a:r>
          </a:p>
          <a:p>
            <a:pPr lvl="1"/>
            <a:r>
              <a:rPr lang="de-DE" dirty="0" smtClean="0"/>
              <a:t>Gewalt</a:t>
            </a:r>
          </a:p>
          <a:p>
            <a:pPr lvl="1"/>
            <a:r>
              <a:rPr lang="de-DE" dirty="0" smtClean="0"/>
              <a:t>Bürgerkriege</a:t>
            </a:r>
          </a:p>
          <a:p>
            <a:r>
              <a:rPr lang="de-DE" dirty="0" err="1" smtClean="0"/>
              <a:t>Aufzwingung</a:t>
            </a:r>
            <a:r>
              <a:rPr lang="de-DE" dirty="0" smtClean="0"/>
              <a:t> eines politischen und gesellschaftlichen Systems</a:t>
            </a:r>
          </a:p>
          <a:p>
            <a:pPr lvl="1"/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Folgen des Kolonialismus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669837"/>
            <a:ext cx="1510098" cy="1187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58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8052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"/>
              </a:spcAft>
            </a:pPr>
            <a:r>
              <a:rPr lang="de-DE" dirty="0"/>
              <a:t>Schutz- und </a:t>
            </a:r>
            <a:r>
              <a:rPr lang="de-DE" dirty="0" smtClean="0"/>
              <a:t>Freundschaftsvertrag</a:t>
            </a:r>
            <a:endParaRPr lang="de-DE" dirty="0"/>
          </a:p>
          <a:p>
            <a:pPr>
              <a:spcAft>
                <a:spcPts val="120"/>
              </a:spcAft>
            </a:pPr>
            <a:r>
              <a:rPr lang="de-DE" dirty="0"/>
              <a:t>Bedingungen des Deutschen Reiches:  </a:t>
            </a:r>
            <a:endParaRPr lang="de-DE" dirty="0" smtClean="0"/>
          </a:p>
          <a:p>
            <a:pPr marL="432000" lvl="1">
              <a:spcAft>
                <a:spcPts val="120"/>
              </a:spcAft>
            </a:pPr>
            <a:r>
              <a:rPr lang="de-DE" dirty="0" smtClean="0"/>
              <a:t>die </a:t>
            </a:r>
            <a:r>
              <a:rPr lang="de-DE" dirty="0"/>
              <a:t>deutsche </a:t>
            </a:r>
            <a:r>
              <a:rPr lang="de-DE" dirty="0" smtClean="0"/>
              <a:t>Flagge </a:t>
            </a:r>
            <a:r>
              <a:rPr lang="de-DE" dirty="0"/>
              <a:t>wird gehisst</a:t>
            </a:r>
            <a:r>
              <a:rPr lang="de-DE" dirty="0" smtClean="0"/>
              <a:t>    </a:t>
            </a:r>
          </a:p>
          <a:p>
            <a:pPr marL="432000" lvl="1">
              <a:spcAft>
                <a:spcPts val="120"/>
              </a:spcAft>
            </a:pPr>
            <a:r>
              <a:rPr lang="de-DE" dirty="0"/>
              <a:t>Zustimmung von König Wilhelm bei Abkommen und </a:t>
            </a:r>
            <a:r>
              <a:rPr lang="de-DE" dirty="0" smtClean="0"/>
              <a:t>Verträgen </a:t>
            </a:r>
            <a:r>
              <a:rPr lang="de-DE" dirty="0"/>
              <a:t>mit anderen Regionen</a:t>
            </a:r>
          </a:p>
          <a:p>
            <a:pPr marL="432000" lvl="1">
              <a:spcAft>
                <a:spcPts val="120"/>
              </a:spcAft>
            </a:pPr>
            <a:r>
              <a:rPr lang="de-DE" dirty="0"/>
              <a:t>Rechte von etwa 20 </a:t>
            </a:r>
            <a:r>
              <a:rPr lang="de-DE" dirty="0" smtClean="0"/>
              <a:t>Meilen Küstengebiet </a:t>
            </a:r>
            <a:r>
              <a:rPr lang="de-DE" dirty="0"/>
              <a:t>werden ans Deutsche Reich abgetreten</a:t>
            </a:r>
            <a:r>
              <a:rPr lang="de-DE" dirty="0" smtClean="0"/>
              <a:t>.                  </a:t>
            </a:r>
            <a:endParaRPr lang="de-DE" dirty="0"/>
          </a:p>
          <a:p>
            <a:pPr marL="109728" indent="0">
              <a:spcAft>
                <a:spcPts val="120"/>
              </a:spcAft>
              <a:buNone/>
            </a:pPr>
            <a:r>
              <a:rPr lang="de-DE" dirty="0" smtClean="0"/>
              <a:t> </a:t>
            </a:r>
            <a:endParaRPr lang="de-DE" dirty="0"/>
          </a:p>
          <a:p>
            <a:pPr>
              <a:spcAft>
                <a:spcPts val="120"/>
              </a:spcAft>
            </a:pPr>
            <a:r>
              <a:rPr lang="de-DE" dirty="0"/>
              <a:t>Gegenleistungen an Bethanien</a:t>
            </a:r>
            <a:r>
              <a:rPr lang="de-DE" dirty="0" smtClean="0"/>
              <a:t>:</a:t>
            </a:r>
          </a:p>
          <a:p>
            <a:pPr lvl="1">
              <a:spcAft>
                <a:spcPts val="120"/>
              </a:spcAft>
            </a:pPr>
            <a:r>
              <a:rPr lang="de-DE" dirty="0"/>
              <a:t>spricht </a:t>
            </a:r>
            <a:r>
              <a:rPr lang="de-DE" dirty="0" smtClean="0"/>
              <a:t>Kapitän Fredericks </a:t>
            </a:r>
            <a:r>
              <a:rPr lang="de-DE" dirty="0"/>
              <a:t>Joseph </a:t>
            </a:r>
            <a:r>
              <a:rPr lang="de-DE" dirty="0" smtClean="0"/>
              <a:t>allerhöchsten Schutz zu</a:t>
            </a:r>
          </a:p>
          <a:p>
            <a:pPr lvl="1">
              <a:spcAft>
                <a:spcPts val="120"/>
              </a:spcAft>
            </a:pPr>
            <a:r>
              <a:rPr lang="de-DE" dirty="0"/>
              <a:t>frühere von </a:t>
            </a:r>
            <a:r>
              <a:rPr lang="de-DE" dirty="0" smtClean="0"/>
              <a:t>Bethanien abgeschlossene </a:t>
            </a:r>
            <a:r>
              <a:rPr lang="de-DE" dirty="0"/>
              <a:t>Verträge werden respektiert und nicht </a:t>
            </a:r>
            <a:r>
              <a:rPr lang="de-DE" dirty="0" smtClean="0"/>
              <a:t>beeinträchtigt</a:t>
            </a:r>
          </a:p>
          <a:p>
            <a:pPr lvl="1">
              <a:spcAft>
                <a:spcPts val="120"/>
              </a:spcAft>
            </a:pPr>
            <a:r>
              <a:rPr lang="de-DE" dirty="0"/>
              <a:t>das </a:t>
            </a:r>
            <a:r>
              <a:rPr lang="de-DE" dirty="0" smtClean="0"/>
              <a:t>Küstengebiet </a:t>
            </a:r>
            <a:r>
              <a:rPr lang="de-DE" dirty="0"/>
              <a:t>wird unter </a:t>
            </a:r>
            <a:r>
              <a:rPr lang="de-DE" dirty="0" smtClean="0"/>
              <a:t>Schutz </a:t>
            </a:r>
            <a:r>
              <a:rPr lang="de-DE" dirty="0"/>
              <a:t>des deutschen </a:t>
            </a:r>
            <a:r>
              <a:rPr lang="de-DE" dirty="0" smtClean="0"/>
              <a:t>Reiches </a:t>
            </a:r>
            <a:r>
              <a:rPr lang="de-DE" dirty="0"/>
              <a:t>gestellt</a:t>
            </a:r>
          </a:p>
          <a:p>
            <a:pPr lvl="1">
              <a:spcAft>
                <a:spcPts val="120"/>
              </a:spcAft>
            </a:pPr>
            <a:endParaRPr lang="de-DE" dirty="0" smtClean="0"/>
          </a:p>
          <a:p>
            <a:pPr lvl="1">
              <a:spcAft>
                <a:spcPts val="120"/>
              </a:spcAft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de-DE" dirty="0"/>
              <a:t>Das Schutzabkommen mit Bethanien</a:t>
            </a:r>
          </a:p>
        </p:txBody>
      </p:sp>
    </p:spTree>
    <p:extLst>
      <p:ext uri="{BB962C8B-B14F-4D97-AF65-F5344CB8AC3E}">
        <p14:creationId xmlns:p14="http://schemas.microsoft.com/office/powerpoint/2010/main" val="345577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 fontScale="85000" lnSpcReduction="20000"/>
          </a:bodyPr>
          <a:lstStyle/>
          <a:p>
            <a:r>
              <a:rPr lang="de-DE" b="1" dirty="0"/>
              <a:t>Brief </a:t>
            </a:r>
            <a:r>
              <a:rPr lang="de-DE" b="1" dirty="0" smtClean="0"/>
              <a:t>von </a:t>
            </a:r>
            <a:r>
              <a:rPr lang="de-DE" b="1" dirty="0"/>
              <a:t>Lothar von </a:t>
            </a:r>
            <a:r>
              <a:rPr lang="de-DE" b="1" dirty="0" smtClean="0"/>
              <a:t>Trotha</a:t>
            </a:r>
          </a:p>
          <a:p>
            <a:pPr lvl="1">
              <a:spcAft>
                <a:spcPts val="600"/>
              </a:spcAft>
            </a:pPr>
            <a:r>
              <a:rPr lang="de-DE" dirty="0" smtClean="0"/>
              <a:t>Herero </a:t>
            </a:r>
            <a:r>
              <a:rPr lang="de-DE" dirty="0"/>
              <a:t>keine deutschen </a:t>
            </a:r>
            <a:r>
              <a:rPr lang="de-DE" dirty="0" smtClean="0"/>
              <a:t>Untertanen mehr, </a:t>
            </a:r>
            <a:r>
              <a:rPr lang="de-DE" dirty="0"/>
              <a:t>denn sie haben gestohlen und </a:t>
            </a:r>
            <a:r>
              <a:rPr lang="de-DE" dirty="0" smtClean="0"/>
              <a:t>gemordet</a:t>
            </a:r>
          </a:p>
          <a:p>
            <a:pPr lvl="1">
              <a:spcAft>
                <a:spcPts val="600"/>
              </a:spcAft>
            </a:pPr>
            <a:r>
              <a:rPr lang="de-DE" dirty="0" smtClean="0"/>
              <a:t>Fürs </a:t>
            </a:r>
            <a:r>
              <a:rPr lang="de-DE" dirty="0"/>
              <a:t>liefern der </a:t>
            </a:r>
            <a:r>
              <a:rPr lang="de-DE" dirty="0" smtClean="0"/>
              <a:t>Kapitäne </a:t>
            </a:r>
            <a:r>
              <a:rPr lang="de-DE" dirty="0"/>
              <a:t>eine </a:t>
            </a:r>
            <a:r>
              <a:rPr lang="de-DE" dirty="0" smtClean="0"/>
              <a:t>Belohnung </a:t>
            </a:r>
            <a:r>
              <a:rPr lang="de-DE" dirty="0"/>
              <a:t>von min. 1000 </a:t>
            </a:r>
            <a:r>
              <a:rPr lang="de-DE" dirty="0" smtClean="0"/>
              <a:t>Mark</a:t>
            </a:r>
          </a:p>
          <a:p>
            <a:pPr lvl="1">
              <a:spcAft>
                <a:spcPts val="600"/>
              </a:spcAft>
            </a:pPr>
            <a:r>
              <a:rPr lang="de-DE" dirty="0" smtClean="0"/>
              <a:t>Herero </a:t>
            </a:r>
            <a:r>
              <a:rPr lang="de-DE" dirty="0"/>
              <a:t>müssen das </a:t>
            </a:r>
            <a:r>
              <a:rPr lang="de-DE" dirty="0" smtClean="0"/>
              <a:t>Land </a:t>
            </a:r>
            <a:r>
              <a:rPr lang="de-DE" dirty="0"/>
              <a:t>verlassen </a:t>
            </a:r>
            <a:endParaRPr lang="de-DE" dirty="0" smtClean="0"/>
          </a:p>
          <a:p>
            <a:pPr lvl="1">
              <a:spcAft>
                <a:spcPts val="600"/>
              </a:spcAft>
            </a:pPr>
            <a:r>
              <a:rPr lang="de-DE" dirty="0"/>
              <a:t>ansonsten werden sie mit </a:t>
            </a:r>
            <a:r>
              <a:rPr lang="de-DE" dirty="0" smtClean="0"/>
              <a:t>Waffen gezwungen</a:t>
            </a:r>
          </a:p>
          <a:p>
            <a:pPr lvl="1">
              <a:spcAft>
                <a:spcPts val="600"/>
              </a:spcAft>
            </a:pPr>
            <a:r>
              <a:rPr lang="de-DE" dirty="0"/>
              <a:t>Herero innerhalb der deutschen Grenze werden erschossen </a:t>
            </a:r>
            <a:endParaRPr lang="de-DE" dirty="0" smtClean="0"/>
          </a:p>
          <a:p>
            <a:pPr lvl="1">
              <a:spcAft>
                <a:spcPts val="600"/>
              </a:spcAft>
            </a:pPr>
            <a:r>
              <a:rPr lang="de-DE" dirty="0"/>
              <a:t>Frauen und Kinder werden zurückgetrieben, oder es wird auf sie geschossen</a:t>
            </a:r>
          </a:p>
          <a:p>
            <a:pPr marL="109728" indent="0">
              <a:buNone/>
            </a:pPr>
            <a:endParaRPr lang="de-DE" dirty="0"/>
          </a:p>
          <a:p>
            <a:r>
              <a:rPr lang="de-DE" b="1" dirty="0"/>
              <a:t>2. </a:t>
            </a:r>
            <a:r>
              <a:rPr lang="de-DE" b="1" dirty="0" smtClean="0"/>
              <a:t>Teil</a:t>
            </a:r>
          </a:p>
          <a:p>
            <a:pPr lvl="1">
              <a:spcAft>
                <a:spcPts val="600"/>
              </a:spcAft>
            </a:pPr>
            <a:r>
              <a:rPr lang="de-DE" dirty="0"/>
              <a:t>mit schießen ist das abfeuern zum vertreiben gemeint, nicht zum Morden </a:t>
            </a:r>
            <a:endParaRPr lang="de-DE" dirty="0" smtClean="0"/>
          </a:p>
          <a:p>
            <a:pPr lvl="1">
              <a:spcAft>
                <a:spcPts val="600"/>
              </a:spcAft>
            </a:pPr>
            <a:r>
              <a:rPr lang="de-DE" dirty="0"/>
              <a:t>keine gefangenen außer den Kapitänen</a:t>
            </a:r>
          </a:p>
          <a:p>
            <a:pPr lvl="1"/>
            <a:endParaRPr lang="de-DE" dirty="0"/>
          </a:p>
          <a:p>
            <a:pPr lvl="1"/>
            <a:endParaRPr lang="de-DE" dirty="0" smtClean="0"/>
          </a:p>
          <a:p>
            <a:pPr lvl="1"/>
            <a:endParaRPr lang="de-DE" dirty="0"/>
          </a:p>
          <a:p>
            <a:pPr marL="109728" indent="0">
              <a:buNone/>
            </a:pP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„Der Vernichtungsbefehl“</a:t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823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hlinkClick r:id="rId2"/>
              </a:rPr>
              <a:t>http://</a:t>
            </a:r>
            <a:r>
              <a:rPr lang="de-DE" dirty="0" smtClean="0">
                <a:hlinkClick r:id="rId2"/>
              </a:rPr>
              <a:t>www.bpb.de/internationales/afrika/afrika/58870/deutschland-in-afrika?p=all</a:t>
            </a:r>
            <a:endParaRPr lang="de-DE" dirty="0" smtClean="0"/>
          </a:p>
          <a:p>
            <a:r>
              <a:rPr lang="de-DE" dirty="0">
                <a:hlinkClick r:id="rId3"/>
              </a:rPr>
              <a:t>http://</a:t>
            </a:r>
            <a:r>
              <a:rPr lang="de-DE" dirty="0" smtClean="0">
                <a:hlinkClick r:id="rId3"/>
              </a:rPr>
              <a:t>l.thumbs.canstockphoto.com/canstock4129883.jpg</a:t>
            </a:r>
            <a:endParaRPr lang="de-DE" dirty="0" smtClean="0"/>
          </a:p>
          <a:p>
            <a:r>
              <a:rPr lang="de-DE" dirty="0">
                <a:hlinkClick r:id="rId4"/>
              </a:rPr>
              <a:t>https://</a:t>
            </a:r>
            <a:r>
              <a:rPr lang="de-DE" dirty="0" smtClean="0">
                <a:hlinkClick r:id="rId4"/>
              </a:rPr>
              <a:t>de.wikipedia.org/wiki/Kolonialismus</a:t>
            </a:r>
            <a:endParaRPr lang="de-DE" dirty="0" smtClean="0"/>
          </a:p>
          <a:p>
            <a:r>
              <a:rPr lang="de-DE" dirty="0">
                <a:hlinkClick r:id="rId5"/>
              </a:rPr>
              <a:t>http://</a:t>
            </a:r>
            <a:r>
              <a:rPr lang="de-DE" dirty="0" smtClean="0">
                <a:hlinkClick r:id="rId5"/>
              </a:rPr>
              <a:t>www.gutefrage.net/frage/was-sind-die-folgen-des-kolonialismus-in-afrika</a:t>
            </a:r>
            <a:endParaRPr lang="de-DE" dirty="0" smtClean="0"/>
          </a:p>
          <a:p>
            <a:r>
              <a:rPr lang="de-DE" i="1" dirty="0" smtClean="0"/>
              <a:t>Geschichte und Geschehen</a:t>
            </a:r>
            <a:r>
              <a:rPr lang="de-DE" dirty="0" smtClean="0"/>
              <a:t>, Klett </a:t>
            </a:r>
            <a:r>
              <a:rPr lang="de-DE" smtClean="0"/>
              <a:t>Verlag 2011, S.347-349; 364-367; 360-362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260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imos">
  <a:themeElements>
    <a:clrScheme name="Deimo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Deimo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279</Words>
  <Application>Microsoft Office PowerPoint</Application>
  <PresentationFormat>Bildschirmpräsentation (4:3)</PresentationFormat>
  <Paragraphs>65</Paragraphs>
  <Slides>7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Deimos</vt:lpstr>
      <vt:lpstr>Deutscher Imperialismus</vt:lpstr>
      <vt:lpstr>Inhaltsverzeichnis:</vt:lpstr>
      <vt:lpstr>Was ist der Kolonialismus?</vt:lpstr>
      <vt:lpstr>Folgen des Kolonialismus </vt:lpstr>
      <vt:lpstr>Das Schutzabkommen mit Bethanien</vt:lpstr>
      <vt:lpstr>„Der Vernichtungsbefehl“ </vt:lpstr>
      <vt:lpstr>Quellen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Deutscher Imperialismus</dc:title>
  <dc:creator>Marvin</dc:creator>
  <cp:lastModifiedBy>Marvin</cp:lastModifiedBy>
  <cp:revision>9</cp:revision>
  <dcterms:created xsi:type="dcterms:W3CDTF">2016-05-11T16:51:26Z</dcterms:created>
  <dcterms:modified xsi:type="dcterms:W3CDTF">2016-05-11T18:38:56Z</dcterms:modified>
</cp:coreProperties>
</file>